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3" r:id="rId2"/>
    <p:sldMasterId id="2147483666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6" r:id="rId12"/>
    <p:sldId id="264" r:id="rId13"/>
    <p:sldId id="265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197"/>
  </p:normalViewPr>
  <p:slideViewPr>
    <p:cSldViewPr snapToGrid="0">
      <p:cViewPr>
        <p:scale>
          <a:sx n="119" d="100"/>
          <a:sy n="119" d="100"/>
        </p:scale>
        <p:origin x="31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DB902111-20A3-8F4E-BD39-ADF1D7D408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31251"/>
            <a:ext cx="9144000" cy="773907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chivo" panose="020B0503020202020B04" pitchFamily="34" charset="77"/>
              </a:defRPr>
            </a:lvl1pPr>
          </a:lstStyle>
          <a:p>
            <a:r>
              <a:rPr lang="nl-NL" sz="4400" b="1" dirty="0"/>
              <a:t>Mijn projecten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E4353502-E152-6A4A-8DB7-2D9EF52416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3103706"/>
            <a:ext cx="9144000" cy="4476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latin typeface="Archivo" panose="020B0503020202020B04" pitchFamily="34" charset="77"/>
              </a:defRPr>
            </a:lvl1pPr>
          </a:lstStyle>
          <a:p>
            <a:pPr lvl="0"/>
            <a:r>
              <a:rPr lang="nl-NL" dirty="0"/>
              <a:t>Op weg naar een nieuwe planning</a:t>
            </a:r>
          </a:p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931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4D182BF-B7FA-9DB7-64EC-08599DC54A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7531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3BD406-3D64-8844-8395-DA31708B1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04002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Archivo" panose="020B0503020202020B04" pitchFamily="34" charset="77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8A2A3E-B14A-3E4E-BF9C-5589A7FBE8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69586"/>
            <a:ext cx="9144000" cy="30671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chivo" panose="020B0503020202020B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3E808C-42E8-6C41-A254-96BB72B29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175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: afbeelding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3FD5E474-ECCB-2F4C-9373-2064D8C2B7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03594" y="4969028"/>
            <a:ext cx="1020492" cy="3091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chivo" panose="020B0503020202020B04" pitchFamily="34" charset="77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E3A68F7-02A6-DA49-B79E-FFF275E19A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70825" y="4969028"/>
            <a:ext cx="1020492" cy="3091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chivo" panose="020B0503020202020B04" pitchFamily="34" charset="77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6EAB00F-8CF3-BB46-A8F9-C5198B03FE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03594" y="1422379"/>
            <a:ext cx="4491651" cy="3546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chivo" panose="020B0503020202020B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BB5AFFC9-1ABF-8044-BE80-2C57BDD2B61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470825" y="1422378"/>
            <a:ext cx="4491653" cy="3546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chivo" panose="020B0503020202020B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F0201E5-077A-CC4F-9383-80639D51EA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5731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Afbeeldinge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6EAB00F-8CF3-BB46-A8F9-C5198B03FE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03594" y="1422379"/>
            <a:ext cx="4491651" cy="35466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chivo" panose="020B0503020202020B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F4C3EF-E366-9F40-A877-881B189509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392" y="6202922"/>
            <a:ext cx="3087688" cy="410977"/>
          </a:xfrm>
          <a:prstGeom prst="rect">
            <a:avLst/>
          </a:prstGeom>
        </p:spPr>
        <p:txBody>
          <a:bodyPr/>
          <a:lstStyle>
            <a:lvl1pPr>
              <a:defRPr>
                <a:latin typeface="Archivo" panose="020B0503020202020B04" pitchFamily="34" charset="77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41A7E3B-B563-7547-95D4-382BFCD1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7888" y="6202922"/>
            <a:ext cx="4631532" cy="410977"/>
          </a:xfrm>
          <a:prstGeom prst="rect">
            <a:avLst/>
          </a:prstGeom>
        </p:spPr>
        <p:txBody>
          <a:bodyPr/>
          <a:lstStyle>
            <a:lvl1pPr>
              <a:defRPr>
                <a:latin typeface="Archivo" panose="020B0503020202020B04" pitchFamily="34" charset="77"/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1161092-4413-574C-B45C-D5C198849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6792" y="6202922"/>
            <a:ext cx="3087688" cy="410977"/>
          </a:xfrm>
          <a:prstGeom prst="rect">
            <a:avLst/>
          </a:prstGeom>
        </p:spPr>
        <p:txBody>
          <a:bodyPr/>
          <a:lstStyle>
            <a:lvl1pPr>
              <a:defRPr>
                <a:latin typeface="Archivo" panose="020B0503020202020B04" pitchFamily="34" charset="77"/>
              </a:defRPr>
            </a:lvl1pPr>
          </a:lstStyle>
          <a:p>
            <a:fld id="{AA89E902-036A-9A49-981B-3963BF7DE9B0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BB5AFFC9-1ABF-8044-BE80-2C57BDD2B61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470825" y="1422378"/>
            <a:ext cx="4491653" cy="3546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chivo" panose="020B0503020202020B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tekst 3">
            <a:extLst>
              <a:ext uri="{FF2B5EF4-FFF2-40B4-BE49-F238E27FC236}">
                <a16:creationId xmlns:a16="http://schemas.microsoft.com/office/drawing/2014/main" id="{5D0A5AEF-F37D-9241-93CC-949E3DA2FB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03594" y="4969028"/>
            <a:ext cx="1020492" cy="3091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chivo" panose="020B0503020202020B04" pitchFamily="34" charset="77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16402D16-C53D-8148-8783-48B928946E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70825" y="4969028"/>
            <a:ext cx="1020492" cy="3091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chivo" panose="020B0503020202020B04" pitchFamily="34" charset="77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855280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3BD406-3D64-8844-8395-DA31708B1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04002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Archivo" panose="020B0503020202020B04" pitchFamily="34" charset="77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8A2A3E-B14A-3E4E-BF9C-5589A7FBE8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69586"/>
            <a:ext cx="9144000" cy="30671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chivo" panose="020B0503020202020B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6032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heme" Target="../theme/them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7F2DDC9C-086A-DD42-9032-15AFCD105E5F}"/>
              </a:ext>
            </a:extLst>
          </p:cNvPr>
          <p:cNvSpPr/>
          <p:nvPr/>
        </p:nvSpPr>
        <p:spPr>
          <a:xfrm>
            <a:off x="17796" y="-84981"/>
            <a:ext cx="12192000" cy="6858000"/>
          </a:xfrm>
          <a:prstGeom prst="rect">
            <a:avLst/>
          </a:prstGeom>
          <a:solidFill>
            <a:srgbClr val="9292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4A3B95CC-B618-8C4F-91CF-B402395A6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99" y="5476714"/>
            <a:ext cx="1186132" cy="1186132"/>
          </a:xfrm>
          <a:prstGeom prst="rect">
            <a:avLst/>
          </a:prstGeom>
        </p:spPr>
      </p:pic>
      <p:sp>
        <p:nvSpPr>
          <p:cNvPr id="21" name="Titel 1">
            <a:extLst>
              <a:ext uri="{FF2B5EF4-FFF2-40B4-BE49-F238E27FC236}">
                <a16:creationId xmlns:a16="http://schemas.microsoft.com/office/drawing/2014/main" id="{C9C53373-6F94-AA49-A71F-2B63D5C87741}"/>
              </a:ext>
            </a:extLst>
          </p:cNvPr>
          <p:cNvSpPr txBox="1">
            <a:spLocks/>
          </p:cNvSpPr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dirty="0"/>
          </a:p>
        </p:txBody>
      </p:sp>
      <p:sp>
        <p:nvSpPr>
          <p:cNvPr id="22" name="Ondertitel 2">
            <a:extLst>
              <a:ext uri="{FF2B5EF4-FFF2-40B4-BE49-F238E27FC236}">
                <a16:creationId xmlns:a16="http://schemas.microsoft.com/office/drawing/2014/main" id="{CB2498C6-080C-2149-83BE-887DC483199C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A30EDD6-A882-BD45-89A9-2D7BF793AB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9143" y="4525520"/>
            <a:ext cx="3166550" cy="316655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DE22C02-B856-A74F-879B-192DB858CA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3520" y="5473871"/>
            <a:ext cx="1861635" cy="186163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0CC28EB-584A-1741-AFA5-8672DFBAF5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4772" y="4256446"/>
            <a:ext cx="1534704" cy="1717674"/>
          </a:xfrm>
          <a:prstGeom prst="rect">
            <a:avLst/>
          </a:prstGeom>
        </p:spPr>
      </p:pic>
      <p:pic>
        <p:nvPicPr>
          <p:cNvPr id="10" name="Afbeelding 9" descr="Afbeelding met tekst, horloge, zwart&#10;&#10;Automatisch gegenereerde beschrijving">
            <a:extLst>
              <a:ext uri="{FF2B5EF4-FFF2-40B4-BE49-F238E27FC236}">
                <a16:creationId xmlns:a16="http://schemas.microsoft.com/office/drawing/2014/main" id="{36DB8557-F1A9-5C41-B017-5BDF39BC80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7672" y="4270043"/>
            <a:ext cx="4449432" cy="1975514"/>
          </a:xfrm>
          <a:prstGeom prst="rect">
            <a:avLst/>
          </a:prstGeom>
        </p:spPr>
      </p:pic>
      <p:pic>
        <p:nvPicPr>
          <p:cNvPr id="13" name="Afbeelding 12" descr="Afbeelding met handschoenen, kleding, oranje&#10;&#10;Automatisch gegenereerde beschrijving">
            <a:extLst>
              <a:ext uri="{FF2B5EF4-FFF2-40B4-BE49-F238E27FC236}">
                <a16:creationId xmlns:a16="http://schemas.microsoft.com/office/drawing/2014/main" id="{5921F2C0-DAFD-1846-9E2B-ECEDFCC99D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87306" y="2844866"/>
            <a:ext cx="1573420" cy="132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56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A6F1F15-2DCD-A144-88CA-CCE962B95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906" y="6249287"/>
            <a:ext cx="472188" cy="472188"/>
          </a:xfrm>
          <a:prstGeom prst="rect">
            <a:avLst/>
          </a:prstGeom>
        </p:spPr>
      </p:pic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96DF8095-7C92-F244-AC95-2B843A3167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19" y="5808880"/>
            <a:ext cx="974022" cy="813469"/>
          </a:xfrm>
          <a:prstGeom prst="rect">
            <a:avLst/>
          </a:prstGeom>
        </p:spPr>
      </p:pic>
      <p:sp>
        <p:nvSpPr>
          <p:cNvPr id="21" name="Titel 1">
            <a:extLst>
              <a:ext uri="{FF2B5EF4-FFF2-40B4-BE49-F238E27FC236}">
                <a16:creationId xmlns:a16="http://schemas.microsoft.com/office/drawing/2014/main" id="{C9C53373-6F94-AA49-A71F-2B63D5C87741}"/>
              </a:ext>
            </a:extLst>
          </p:cNvPr>
          <p:cNvSpPr txBox="1">
            <a:spLocks/>
          </p:cNvSpPr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dirty="0"/>
          </a:p>
        </p:txBody>
      </p:sp>
      <p:sp>
        <p:nvSpPr>
          <p:cNvPr id="22" name="Ondertitel 2">
            <a:extLst>
              <a:ext uri="{FF2B5EF4-FFF2-40B4-BE49-F238E27FC236}">
                <a16:creationId xmlns:a16="http://schemas.microsoft.com/office/drawing/2014/main" id="{CB2498C6-080C-2149-83BE-887DC483199C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pic>
        <p:nvPicPr>
          <p:cNvPr id="9" name="Afbeelding 8" descr="Afbeelding met tekst, horloge, zwart&#10;&#10;Automatisch gegenereerde beschrijving">
            <a:extLst>
              <a:ext uri="{FF2B5EF4-FFF2-40B4-BE49-F238E27FC236}">
                <a16:creationId xmlns:a16="http://schemas.microsoft.com/office/drawing/2014/main" id="{DEAA2ED8-9BF3-174B-A278-CF6D41BDFC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852672">
            <a:off x="7324608" y="3304510"/>
            <a:ext cx="5069499" cy="2250819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29CC84E-8C5A-2A4D-8FA1-D341978E0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88894" y="62572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42083-E4E4-BE47-8ED5-303E44413918}" type="slidenum">
              <a:rPr lang="nl-NL" smtClean="0"/>
              <a:t>‹#›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73AB6CD-7759-E847-A930-9A31340BE4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10481" y="62422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486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ndertitel 2">
            <a:extLst>
              <a:ext uri="{FF2B5EF4-FFF2-40B4-BE49-F238E27FC236}">
                <a16:creationId xmlns:a16="http://schemas.microsoft.com/office/drawing/2014/main" id="{CB2498C6-080C-2149-83BE-887DC483199C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23DBB44A-BD91-A04B-B064-783C217C4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643" y="5842552"/>
            <a:ext cx="974022" cy="813469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9D8391C-87D3-E24E-B657-510B180D94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9906" y="6249287"/>
            <a:ext cx="472188" cy="47218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238B413-DDCE-B34A-8D03-4A1E64DF54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66153" y="252768"/>
            <a:ext cx="1452204" cy="952224"/>
          </a:xfrm>
          <a:prstGeom prst="rect">
            <a:avLst/>
          </a:prstGeom>
        </p:spPr>
      </p:pic>
      <p:pic>
        <p:nvPicPr>
          <p:cNvPr id="5" name="Afbeelding 4" descr="Afbeelding met moersleutel, gereedschap&#10;&#10;Automatisch gegenereerde beschrijving">
            <a:extLst>
              <a:ext uri="{FF2B5EF4-FFF2-40B4-BE49-F238E27FC236}">
                <a16:creationId xmlns:a16="http://schemas.microsoft.com/office/drawing/2014/main" id="{BAF502B0-0BE9-0845-88D4-0C87656D40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643" y="2408030"/>
            <a:ext cx="1241720" cy="102097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84F19971-59A0-2149-BB54-409DCFD16B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9341" y="5104009"/>
            <a:ext cx="1462659" cy="1655763"/>
          </a:xfrm>
          <a:prstGeom prst="rect">
            <a:avLst/>
          </a:prstGeom>
        </p:spPr>
      </p:pic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19D489D7-2BCC-614F-AE32-89D1CC139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88894" y="62613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6E6D1-11C5-4344-A414-CFC3E4B2328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591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B61062-0B53-232B-0967-32C854D8540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2059165" y="1610957"/>
            <a:ext cx="9144000" cy="1314525"/>
          </a:xfrm>
          <a:prstGeom prst="rect">
            <a:avLst/>
          </a:prstGeom>
        </p:spPr>
        <p:txBody>
          <a:bodyPr/>
          <a:lstStyle/>
          <a:p>
            <a:pPr algn="ctr"/>
            <a:br>
              <a:rPr lang="nl-NL" dirty="0"/>
            </a:br>
            <a:r>
              <a:rPr lang="nl-NL" dirty="0"/>
              <a:t>Welkom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9FC8424-F702-F2A3-F3CE-C96B31718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059165" y="2601119"/>
            <a:ext cx="9144000" cy="1655762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Bodemwarmtepompgroep</a:t>
            </a:r>
          </a:p>
          <a:p>
            <a:r>
              <a:rPr lang="nl-NL" dirty="0"/>
              <a:t>Planetenbuurt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AB677A-89E1-D6E3-37EF-01D8439D8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457" y="548870"/>
            <a:ext cx="6973798" cy="576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82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42FEB-9059-8156-7427-A0677EA6EB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10</a:t>
            </a:fld>
            <a:endParaRPr lang="nl-NL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C59D-0566-8580-F89A-42C86535A4D8}"/>
              </a:ext>
            </a:extLst>
          </p:cNvPr>
          <p:cNvSpPr txBox="1"/>
          <p:nvPr/>
        </p:nvSpPr>
        <p:spPr>
          <a:xfrm>
            <a:off x="968188" y="1011218"/>
            <a:ext cx="10004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/>
              <a:t>Vragen!</a:t>
            </a:r>
          </a:p>
        </p:txBody>
      </p:sp>
    </p:spTree>
    <p:extLst>
      <p:ext uri="{BB962C8B-B14F-4D97-AF65-F5344CB8AC3E}">
        <p14:creationId xmlns:p14="http://schemas.microsoft.com/office/powerpoint/2010/main" val="3561790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C3C0E-AF30-E768-E955-A24572D3652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11</a:t>
            </a:fld>
            <a:endParaRPr lang="nl-NL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CBAF54-92F4-4AD7-D6EE-298018A2A6A7}"/>
              </a:ext>
            </a:extLst>
          </p:cNvPr>
          <p:cNvSpPr txBox="1"/>
          <p:nvPr/>
        </p:nvSpPr>
        <p:spPr>
          <a:xfrm>
            <a:off x="688489" y="946673"/>
            <a:ext cx="109405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+ Wat kost dit mij ongeveer, en wanneer weten we dat nauwkeuriger?</a:t>
            </a:r>
          </a:p>
          <a:p>
            <a:r>
              <a:rPr lang="en-NL" dirty="0"/>
              <a:t>+ Is mijn woning eigenlijk wel geschikt voor een bodemwarmtepomp?</a:t>
            </a:r>
          </a:p>
          <a:p>
            <a:r>
              <a:rPr lang="en-NL" dirty="0"/>
              <a:t>+ Moet ik dan ook mijn radiatoren of vloeren aanpassen?</a:t>
            </a:r>
          </a:p>
          <a:p>
            <a:r>
              <a:rPr lang="en-NL" dirty="0"/>
              <a:t>+ Hoeveel ruimte heb ik in huis nodig en wat komt er precies te staan?</a:t>
            </a:r>
          </a:p>
          <a:p>
            <a:r>
              <a:rPr lang="en-NL" dirty="0"/>
              <a:t>+ Krijg ik ook koeling, en kost dat extra stroom?</a:t>
            </a:r>
          </a:p>
          <a:p>
            <a:r>
              <a:rPr lang="en-NL" dirty="0"/>
              <a:t>+ Hoeveel overlast geeft het boren of installeren in en om het huis?</a:t>
            </a:r>
          </a:p>
          <a:p>
            <a:r>
              <a:rPr lang="en-NL" dirty="0"/>
              <a:t>+ Welke installateurs of aanbieders gaan jullie nu precies benaderen?</a:t>
            </a:r>
          </a:p>
          <a:p>
            <a:r>
              <a:rPr lang="en-NL" dirty="0"/>
              <a:t>+ Ben ik nog vrij om later af te haken, of zit ik ergens aan vast?</a:t>
            </a:r>
          </a:p>
          <a:p>
            <a:r>
              <a:rPr lang="en-NL" dirty="0"/>
              <a:t>+ Wat is het voordeel van samen doen ten opzichte van individueel regelen?</a:t>
            </a:r>
          </a:p>
          <a:p>
            <a:r>
              <a:rPr lang="en-NL" dirty="0"/>
              <a:t>+ Welke gegevens willen jullie precies van mij, en wat doen jullie daarmee?</a:t>
            </a:r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952751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192BA-9A49-6536-5768-8DDEE12ACF4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2</a:t>
            </a:fld>
            <a:endParaRPr lang="nl-NL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4AA12D1-A98B-897A-96F1-562260DC7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3868"/>
            <a:ext cx="1582794" cy="130413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4156E5C-8073-C270-476A-27A7021E7CB6}"/>
              </a:ext>
            </a:extLst>
          </p:cNvPr>
          <p:cNvSpPr txBox="1"/>
          <p:nvPr/>
        </p:nvSpPr>
        <p:spPr>
          <a:xfrm>
            <a:off x="1258645" y="1258645"/>
            <a:ext cx="9176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600" dirty="0"/>
              <a:t>Doel van de avond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C35124-9BB9-5272-A2D2-77CF659F76C4}"/>
              </a:ext>
            </a:extLst>
          </p:cNvPr>
          <p:cNvSpPr txBox="1"/>
          <p:nvPr/>
        </p:nvSpPr>
        <p:spPr>
          <a:xfrm>
            <a:off x="978946" y="2806092"/>
            <a:ext cx="32272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200" dirty="0"/>
              <a:t>+ Vijf punten uit de brief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CE624E-461B-AA0E-E2B2-62012445D0C1}"/>
              </a:ext>
            </a:extLst>
          </p:cNvPr>
          <p:cNvSpPr txBox="1"/>
          <p:nvPr/>
        </p:nvSpPr>
        <p:spPr>
          <a:xfrm>
            <a:off x="5346550" y="2095034"/>
            <a:ext cx="3980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Een duurzame bodemwarmtepomp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4E1926-13A2-C994-9529-158114DAAF36}"/>
              </a:ext>
            </a:extLst>
          </p:cNvPr>
          <p:cNvSpPr txBox="1"/>
          <p:nvPr/>
        </p:nvSpPr>
        <p:spPr>
          <a:xfrm>
            <a:off x="5346550" y="2469758"/>
            <a:ext cx="3980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Hoe gaan we dat doen?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79537E-5F81-2B6D-D430-B6F5D59B5314}"/>
              </a:ext>
            </a:extLst>
          </p:cNvPr>
          <p:cNvSpPr txBox="1"/>
          <p:nvPr/>
        </p:nvSpPr>
        <p:spPr>
          <a:xfrm>
            <a:off x="5346550" y="2839090"/>
            <a:ext cx="3980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Welke installateurs?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C16578-381F-3C83-5F96-0E900DAFAA4D}"/>
              </a:ext>
            </a:extLst>
          </p:cNvPr>
          <p:cNvSpPr txBox="1"/>
          <p:nvPr/>
        </p:nvSpPr>
        <p:spPr>
          <a:xfrm>
            <a:off x="5346548" y="3208422"/>
            <a:ext cx="3980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Waarom collectief?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5DC57D-42C1-E8A0-C769-89F863530267}"/>
              </a:ext>
            </a:extLst>
          </p:cNvPr>
          <p:cNvSpPr txBox="1"/>
          <p:nvPr/>
        </p:nvSpPr>
        <p:spPr>
          <a:xfrm>
            <a:off x="5346548" y="3577754"/>
            <a:ext cx="3980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Wie doet er mee?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9ED006F-35B6-7359-93CD-7FC215F685DA}"/>
              </a:ext>
            </a:extLst>
          </p:cNvPr>
          <p:cNvCxnSpPr>
            <a:cxnSpLocks/>
            <a:stCxn id="15" idx="3"/>
            <a:endCxn id="20" idx="1"/>
          </p:cNvCxnSpPr>
          <p:nvPr/>
        </p:nvCxnSpPr>
        <p:spPr>
          <a:xfrm flipV="1">
            <a:off x="4206239" y="2279700"/>
            <a:ext cx="1140311" cy="7418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966E963-2218-3E18-E96E-EE606CE2E497}"/>
              </a:ext>
            </a:extLst>
          </p:cNvPr>
          <p:cNvCxnSpPr>
            <a:cxnSpLocks/>
            <a:stCxn id="15" idx="3"/>
            <a:endCxn id="21" idx="1"/>
          </p:cNvCxnSpPr>
          <p:nvPr/>
        </p:nvCxnSpPr>
        <p:spPr>
          <a:xfrm flipV="1">
            <a:off x="4206239" y="2654424"/>
            <a:ext cx="1140311" cy="3671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867B7C5-C46C-9691-48C7-7ACA705024E8}"/>
              </a:ext>
            </a:extLst>
          </p:cNvPr>
          <p:cNvCxnSpPr>
            <a:cxnSpLocks/>
            <a:stCxn id="15" idx="3"/>
            <a:endCxn id="22" idx="1"/>
          </p:cNvCxnSpPr>
          <p:nvPr/>
        </p:nvCxnSpPr>
        <p:spPr>
          <a:xfrm>
            <a:off x="4206239" y="3021536"/>
            <a:ext cx="1140311" cy="22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B1A83EF-7047-E0F6-ECA8-475FAE705115}"/>
              </a:ext>
            </a:extLst>
          </p:cNvPr>
          <p:cNvCxnSpPr>
            <a:cxnSpLocks/>
            <a:stCxn id="15" idx="3"/>
            <a:endCxn id="23" idx="1"/>
          </p:cNvCxnSpPr>
          <p:nvPr/>
        </p:nvCxnSpPr>
        <p:spPr>
          <a:xfrm>
            <a:off x="4206239" y="3021536"/>
            <a:ext cx="1140309" cy="3715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0507CE0-CD20-85BB-EDD6-1860B6199B03}"/>
              </a:ext>
            </a:extLst>
          </p:cNvPr>
          <p:cNvCxnSpPr>
            <a:cxnSpLocks/>
            <a:stCxn id="15" idx="3"/>
            <a:endCxn id="24" idx="1"/>
          </p:cNvCxnSpPr>
          <p:nvPr/>
        </p:nvCxnSpPr>
        <p:spPr>
          <a:xfrm>
            <a:off x="4206239" y="3021536"/>
            <a:ext cx="1140309" cy="7408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7A55587C-9524-38B9-6931-0E6F32A95786}"/>
              </a:ext>
            </a:extLst>
          </p:cNvPr>
          <p:cNvSpPr txBox="1"/>
          <p:nvPr/>
        </p:nvSpPr>
        <p:spPr>
          <a:xfrm>
            <a:off x="980164" y="2369562"/>
            <a:ext cx="39803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+ Wat is de volgende stap?</a:t>
            </a:r>
            <a:endParaRPr lang="en-GB" sz="2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239DDE3-0204-8CE5-1C12-168419C45F47}"/>
              </a:ext>
            </a:extLst>
          </p:cNvPr>
          <p:cNvSpPr txBox="1"/>
          <p:nvPr/>
        </p:nvSpPr>
        <p:spPr>
          <a:xfrm>
            <a:off x="978946" y="3203982"/>
            <a:ext cx="39815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+ Shortlist van </a:t>
            </a:r>
            <a:r>
              <a:rPr lang="en-GB" sz="2200" dirty="0" err="1"/>
              <a:t>leveranciers</a:t>
            </a:r>
            <a:endParaRPr lang="en-GB" sz="2200" dirty="0"/>
          </a:p>
          <a:p>
            <a:r>
              <a:rPr lang="en-GB" sz="2200" dirty="0"/>
              <a:t>+ Jullie </a:t>
            </a:r>
            <a:r>
              <a:rPr lang="en-GB" sz="2200" dirty="0" err="1"/>
              <a:t>vragen</a:t>
            </a:r>
            <a:endParaRPr lang="en-NL" sz="2200" dirty="0"/>
          </a:p>
        </p:txBody>
      </p:sp>
    </p:spTree>
    <p:extLst>
      <p:ext uri="{BB962C8B-B14F-4D97-AF65-F5344CB8AC3E}">
        <p14:creationId xmlns:p14="http://schemas.microsoft.com/office/powerpoint/2010/main" val="1673095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ECB5D-C1EB-A420-1A96-EBC322A342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3</a:t>
            </a:fld>
            <a:endParaRPr lang="nl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836FAC-45A6-1B4D-4151-40C46EBC1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3868"/>
            <a:ext cx="1582794" cy="13041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E5553B-82C8-934A-2555-E4E7510E5625}"/>
              </a:ext>
            </a:extLst>
          </p:cNvPr>
          <p:cNvSpPr txBox="1"/>
          <p:nvPr/>
        </p:nvSpPr>
        <p:spPr>
          <a:xfrm>
            <a:off x="623944" y="1011218"/>
            <a:ext cx="10348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/>
              <a:t>1. Een betaalbare en duurzame bodemwarmtepomp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AEBB93-BB9B-9CAA-112C-03FB400F4B1B}"/>
              </a:ext>
            </a:extLst>
          </p:cNvPr>
          <p:cNvSpPr txBox="1"/>
          <p:nvPr/>
        </p:nvSpPr>
        <p:spPr>
          <a:xfrm>
            <a:off x="980164" y="2369562"/>
            <a:ext cx="3226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+ Wat bedoelen we met: </a:t>
            </a:r>
            <a:endParaRPr lang="en-GB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EAEF81-7606-6078-CB52-08C5FDEA7CA4}"/>
              </a:ext>
            </a:extLst>
          </p:cNvPr>
          <p:cNvSpPr txBox="1"/>
          <p:nvPr/>
        </p:nvSpPr>
        <p:spPr>
          <a:xfrm>
            <a:off x="4105835" y="2369562"/>
            <a:ext cx="39803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nl-NL" sz="2200" dirty="0"/>
              <a:t>betaalbaar</a:t>
            </a:r>
          </a:p>
          <a:p>
            <a:pPr marL="342900" indent="-342900">
              <a:buFontTx/>
              <a:buChar char="-"/>
            </a:pPr>
            <a:r>
              <a:rPr lang="nl-NL" sz="2200" dirty="0"/>
              <a:t>duurzaam</a:t>
            </a:r>
          </a:p>
          <a:p>
            <a:pPr marL="342900" indent="-342900">
              <a:buFontTx/>
              <a:buChar char="-"/>
            </a:pPr>
            <a:r>
              <a:rPr lang="nl-NL" sz="2200" dirty="0"/>
              <a:t>passend bij de buurt</a:t>
            </a:r>
          </a:p>
          <a:p>
            <a:pPr marL="342900" indent="-342900">
              <a:buFontTx/>
              <a:buChar char="-"/>
            </a:pPr>
            <a:endParaRPr lang="en-GB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01C26F-9BC5-2944-D40C-0031DBEBD4B5}"/>
              </a:ext>
            </a:extLst>
          </p:cNvPr>
          <p:cNvSpPr txBox="1"/>
          <p:nvPr/>
        </p:nvSpPr>
        <p:spPr>
          <a:xfrm>
            <a:off x="1430767" y="4753649"/>
            <a:ext cx="87352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600" b="1" dirty="0"/>
              <a:t>Uw vragen:</a:t>
            </a:r>
          </a:p>
          <a:p>
            <a:r>
              <a:rPr lang="en-NL" sz="1600" dirty="0"/>
              <a:t>- Wat gebeurt er buiten: hoeveel boringen komen er in de straat/tuin, hoe diep, hoe lang duren de werkzaamheden en wat merk ik daarvan?</a:t>
            </a:r>
          </a:p>
          <a:p>
            <a:r>
              <a:rPr lang="en-NL" sz="1600" dirty="0"/>
              <a:t>- Is het systeem geschikt voor koeling en wat betekent dat voor comfort en energiekosten in de zomer?</a:t>
            </a:r>
          </a:p>
          <a:p>
            <a:r>
              <a:rPr lang="en-NL" sz="1600" dirty="0"/>
              <a:t>- Is mijn huis voldoende geïsoleerd of moet ik eerst extra isoleren of glas vervangen?</a:t>
            </a:r>
          </a:p>
          <a:p>
            <a:endParaRPr lang="en-NL" sz="1600" dirty="0"/>
          </a:p>
          <a:p>
            <a:endParaRPr lang="en-NL" sz="1600" dirty="0"/>
          </a:p>
        </p:txBody>
      </p:sp>
    </p:spTree>
    <p:extLst>
      <p:ext uri="{BB962C8B-B14F-4D97-AF65-F5344CB8AC3E}">
        <p14:creationId xmlns:p14="http://schemas.microsoft.com/office/powerpoint/2010/main" val="2270062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B4B3E-36DE-26A7-C32D-98E915640A5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4</a:t>
            </a:fld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7B73B6-6BB8-B542-DDB5-2264B6142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3868"/>
            <a:ext cx="1582794" cy="13041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CAC0D9-1DBF-AD8B-580F-64EC1DBD8145}"/>
              </a:ext>
            </a:extLst>
          </p:cNvPr>
          <p:cNvSpPr txBox="1"/>
          <p:nvPr/>
        </p:nvSpPr>
        <p:spPr>
          <a:xfrm>
            <a:off x="910956" y="620672"/>
            <a:ext cx="10004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/>
              <a:t>2. Hoe gaan we dat doen?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8EEB7F9-BC1D-0ED4-E7F2-3B908018A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792" y="1251453"/>
            <a:ext cx="9332775" cy="364506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9BB1CC-9113-5DBE-4866-F591B6ECED2A}"/>
              </a:ext>
            </a:extLst>
          </p:cNvPr>
          <p:cNvCxnSpPr>
            <a:cxnSpLocks/>
          </p:cNvCxnSpPr>
          <p:nvPr/>
        </p:nvCxnSpPr>
        <p:spPr>
          <a:xfrm>
            <a:off x="1582793" y="3665220"/>
            <a:ext cx="933277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0E8C905-837C-8816-605B-2752FC09B225}"/>
              </a:ext>
            </a:extLst>
          </p:cNvPr>
          <p:cNvSpPr txBox="1"/>
          <p:nvPr/>
        </p:nvSpPr>
        <p:spPr>
          <a:xfrm>
            <a:off x="1430767" y="5047936"/>
            <a:ext cx="873520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600" b="1" dirty="0"/>
              <a:t>Uw vragen:</a:t>
            </a:r>
          </a:p>
          <a:p>
            <a:r>
              <a:rPr lang="en-NL" sz="1600" dirty="0"/>
              <a:t>- </a:t>
            </a:r>
            <a:r>
              <a:rPr lang="en-NL" dirty="0"/>
              <a:t>Wanneer moet ik ergens “ja” tegen zeggen en tot wanneer kan ik nog vrijblijvend meedoen?</a:t>
            </a:r>
          </a:p>
          <a:p>
            <a:r>
              <a:rPr lang="en-NL" sz="1600" dirty="0"/>
              <a:t>- </a:t>
            </a:r>
            <a:r>
              <a:rPr lang="en-NL" dirty="0"/>
              <a:t>Hoe ziet het proces eruit vanaf deze avond: welke stappen, in welke volgorde, met welke beslismomenten?</a:t>
            </a:r>
            <a:endParaRPr lang="en-NL" sz="1600" dirty="0"/>
          </a:p>
          <a:p>
            <a:endParaRPr lang="en-NL" sz="1600" dirty="0"/>
          </a:p>
        </p:txBody>
      </p:sp>
    </p:spTree>
    <p:extLst>
      <p:ext uri="{BB962C8B-B14F-4D97-AF65-F5344CB8AC3E}">
        <p14:creationId xmlns:p14="http://schemas.microsoft.com/office/powerpoint/2010/main" val="504245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11E25-E3BE-004B-0E01-1CBE1FD7461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5</a:t>
            </a:fld>
            <a:endParaRPr lang="nl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817EAB-7A00-3BEC-B6BE-CD71FB7BA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3868"/>
            <a:ext cx="1582794" cy="13041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AEFEEA-C486-B3FA-0496-9C45065EADEC}"/>
              </a:ext>
            </a:extLst>
          </p:cNvPr>
          <p:cNvSpPr txBox="1"/>
          <p:nvPr/>
        </p:nvSpPr>
        <p:spPr>
          <a:xfrm>
            <a:off x="968188" y="1011218"/>
            <a:ext cx="10004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/>
              <a:t>3. Welke installateurs nodigen we uit?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424B89-62AD-5601-986F-39ADD2D5D697}"/>
              </a:ext>
            </a:extLst>
          </p:cNvPr>
          <p:cNvSpPr txBox="1"/>
          <p:nvPr/>
        </p:nvSpPr>
        <p:spPr>
          <a:xfrm>
            <a:off x="980163" y="2369562"/>
            <a:ext cx="4861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+ Wie kiest?</a:t>
            </a:r>
          </a:p>
          <a:p>
            <a:r>
              <a:rPr lang="nl-NL" sz="2200" dirty="0"/>
              <a:t>+ Waarop selecteren we?</a:t>
            </a:r>
          </a:p>
          <a:p>
            <a:r>
              <a:rPr lang="nl-NL" sz="2200" dirty="0"/>
              <a:t>+ Hoe eerlijk is dat proces?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0124F7-92F3-A93C-A05E-B0769EB99A72}"/>
              </a:ext>
            </a:extLst>
          </p:cNvPr>
          <p:cNvSpPr txBox="1"/>
          <p:nvPr/>
        </p:nvSpPr>
        <p:spPr>
          <a:xfrm>
            <a:off x="968188" y="3477558"/>
            <a:ext cx="4873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+ Behoefte aan transparante criteria</a:t>
            </a:r>
            <a:endParaRPr lang="en-GB" sz="2200" dirty="0"/>
          </a:p>
          <a:p>
            <a:endParaRPr lang="en-N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F68209-6E07-DB54-037F-A0F756B1B59B}"/>
              </a:ext>
            </a:extLst>
          </p:cNvPr>
          <p:cNvSpPr txBox="1"/>
          <p:nvPr/>
        </p:nvSpPr>
        <p:spPr>
          <a:xfrm>
            <a:off x="6332094" y="3011111"/>
            <a:ext cx="4156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- Kwaliteit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9B4BC8-1FF7-8638-FEE9-59B5EAA3D4F0}"/>
              </a:ext>
            </a:extLst>
          </p:cNvPr>
          <p:cNvSpPr txBox="1"/>
          <p:nvPr/>
        </p:nvSpPr>
        <p:spPr>
          <a:xfrm>
            <a:off x="6332094" y="3380443"/>
            <a:ext cx="4156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- Ervaring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F07E4F-D11B-0FF9-1DD0-FA2FAF634F0E}"/>
              </a:ext>
            </a:extLst>
          </p:cNvPr>
          <p:cNvSpPr txBox="1"/>
          <p:nvPr/>
        </p:nvSpPr>
        <p:spPr>
          <a:xfrm>
            <a:off x="6332094" y="3749775"/>
            <a:ext cx="4156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- Prijsopbouw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2F3F92-049E-9B32-DB10-826365804C46}"/>
              </a:ext>
            </a:extLst>
          </p:cNvPr>
          <p:cNvSpPr txBox="1"/>
          <p:nvPr/>
        </p:nvSpPr>
        <p:spPr>
          <a:xfrm>
            <a:off x="6332094" y="4119107"/>
            <a:ext cx="4156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- Bereidheid om collectief te werken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C279E50-0F23-8927-1DC7-3DB01E1317BE}"/>
              </a:ext>
            </a:extLst>
          </p:cNvPr>
          <p:cNvCxnSpPr>
            <a:stCxn id="11" idx="3"/>
            <a:endCxn id="13" idx="1"/>
          </p:cNvCxnSpPr>
          <p:nvPr/>
        </p:nvCxnSpPr>
        <p:spPr>
          <a:xfrm flipV="1">
            <a:off x="5841402" y="3195777"/>
            <a:ext cx="490692" cy="6357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8BEA0B1-CF71-35BC-EE3F-E561C743EBD1}"/>
              </a:ext>
            </a:extLst>
          </p:cNvPr>
          <p:cNvCxnSpPr>
            <a:stCxn id="11" idx="3"/>
            <a:endCxn id="14" idx="1"/>
          </p:cNvCxnSpPr>
          <p:nvPr/>
        </p:nvCxnSpPr>
        <p:spPr>
          <a:xfrm flipV="1">
            <a:off x="5841402" y="3565109"/>
            <a:ext cx="490692" cy="2663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1827A9F-7A33-4A20-56EE-4810E85D38EF}"/>
              </a:ext>
            </a:extLst>
          </p:cNvPr>
          <p:cNvCxnSpPr>
            <a:stCxn id="11" idx="3"/>
            <a:endCxn id="15" idx="1"/>
          </p:cNvCxnSpPr>
          <p:nvPr/>
        </p:nvCxnSpPr>
        <p:spPr>
          <a:xfrm>
            <a:off x="5841402" y="3831501"/>
            <a:ext cx="490692" cy="1029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CE28FEB-425E-FA6E-1CB2-789D872E7BEE}"/>
              </a:ext>
            </a:extLst>
          </p:cNvPr>
          <p:cNvCxnSpPr>
            <a:stCxn id="11" idx="3"/>
            <a:endCxn id="16" idx="1"/>
          </p:cNvCxnSpPr>
          <p:nvPr/>
        </p:nvCxnSpPr>
        <p:spPr>
          <a:xfrm>
            <a:off x="5841402" y="3831501"/>
            <a:ext cx="490692" cy="4722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57D397D-8B0F-9505-84FB-917130D95B2C}"/>
              </a:ext>
            </a:extLst>
          </p:cNvPr>
          <p:cNvSpPr txBox="1"/>
          <p:nvPr/>
        </p:nvSpPr>
        <p:spPr>
          <a:xfrm>
            <a:off x="1430767" y="5047936"/>
            <a:ext cx="873520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600" b="1" dirty="0"/>
              <a:t>Uw vragen:</a:t>
            </a:r>
          </a:p>
          <a:p>
            <a:r>
              <a:rPr lang="en-NL" sz="1600" dirty="0"/>
              <a:t>- </a:t>
            </a:r>
            <a:r>
              <a:rPr lang="en-NL" dirty="0"/>
              <a:t>Wie is voor de bewoner het </a:t>
            </a:r>
            <a:r>
              <a:rPr lang="en-NL" b="1" dirty="0"/>
              <a:t>hoofd‑aanspreekpunt</a:t>
            </a:r>
            <a:r>
              <a:rPr lang="en-NL" dirty="0"/>
              <a:t> als er iets misgaat: installateur, bronboorder, systeembouwer?</a:t>
            </a:r>
          </a:p>
          <a:p>
            <a:endParaRPr lang="en-NL" sz="1600" dirty="0"/>
          </a:p>
        </p:txBody>
      </p:sp>
    </p:spTree>
    <p:extLst>
      <p:ext uri="{BB962C8B-B14F-4D97-AF65-F5344CB8AC3E}">
        <p14:creationId xmlns:p14="http://schemas.microsoft.com/office/powerpoint/2010/main" val="3236707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4E1E2-48D4-2149-7978-B98D6AD88FA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6</a:t>
            </a:fld>
            <a:endParaRPr lang="nl-NL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85988C-2E8B-D88A-8B9E-C2E6990592D8}"/>
              </a:ext>
            </a:extLst>
          </p:cNvPr>
          <p:cNvSpPr txBox="1"/>
          <p:nvPr/>
        </p:nvSpPr>
        <p:spPr>
          <a:xfrm>
            <a:off x="968188" y="1011218"/>
            <a:ext cx="10004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/>
              <a:t>4. Waarom samen als collectief?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2B281B-5FE8-74A0-4A8C-2F3A57DEC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3868"/>
            <a:ext cx="1582794" cy="13041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9D1918B-8D4B-06C4-DEBA-1DFA7EC95C43}"/>
              </a:ext>
            </a:extLst>
          </p:cNvPr>
          <p:cNvSpPr txBox="1"/>
          <p:nvPr/>
        </p:nvSpPr>
        <p:spPr>
          <a:xfrm>
            <a:off x="980163" y="2369562"/>
            <a:ext cx="57648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+ Efficiency en inkoopvoordelen</a:t>
            </a:r>
          </a:p>
          <a:p>
            <a:r>
              <a:rPr lang="nl-NL" sz="2200" dirty="0"/>
              <a:t>+ Kennisdeling</a:t>
            </a:r>
          </a:p>
          <a:p>
            <a:r>
              <a:rPr lang="nl-NL" sz="2200" dirty="0"/>
              <a:t>+ Samen sta je sterker (bij aanbieders)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F1A6D4-9585-2EF3-1F6E-39B1B13C1EC4}"/>
              </a:ext>
            </a:extLst>
          </p:cNvPr>
          <p:cNvSpPr txBox="1"/>
          <p:nvPr/>
        </p:nvSpPr>
        <p:spPr>
          <a:xfrm>
            <a:off x="1430767" y="5047936"/>
            <a:ext cx="8735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1600" b="1" dirty="0"/>
              <a:t>Uw vragen:</a:t>
            </a:r>
          </a:p>
          <a:p>
            <a:r>
              <a:rPr lang="en-NL" sz="1600" dirty="0"/>
              <a:t>- Hoe werken we met gegevens: gasverbruik, woonoppervlak, plattegronden – wie ziet wat, hoe lang worden ze bewaard, en waarvoor worden ze gebruikt?</a:t>
            </a:r>
          </a:p>
          <a:p>
            <a:r>
              <a:rPr lang="en-NL" sz="1600" dirty="0"/>
              <a:t>- Is er een minimum aantal deelnemers nodig om de collectieve voordelen (korting, efficiënte boringen) te realiseren, en wat als we dat niet halen?</a:t>
            </a:r>
          </a:p>
          <a:p>
            <a:endParaRPr lang="en-NL" sz="1600" dirty="0"/>
          </a:p>
        </p:txBody>
      </p:sp>
    </p:spTree>
    <p:extLst>
      <p:ext uri="{BB962C8B-B14F-4D97-AF65-F5344CB8AC3E}">
        <p14:creationId xmlns:p14="http://schemas.microsoft.com/office/powerpoint/2010/main" val="170934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29A13-43EE-F1EF-2A19-6BD03C347F4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7</a:t>
            </a:fld>
            <a:endParaRPr lang="nl-NL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A67DD1-A526-8E84-8319-9D10E34C17FC}"/>
              </a:ext>
            </a:extLst>
          </p:cNvPr>
          <p:cNvSpPr txBox="1"/>
          <p:nvPr/>
        </p:nvSpPr>
        <p:spPr>
          <a:xfrm>
            <a:off x="968188" y="1011218"/>
            <a:ext cx="10004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/>
              <a:t>5. Wie doet er mee? Wat vragen we van jou?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7F06B3-7F67-0CF6-248E-E5224FDADB2D}"/>
              </a:ext>
            </a:extLst>
          </p:cNvPr>
          <p:cNvSpPr txBox="1"/>
          <p:nvPr/>
        </p:nvSpPr>
        <p:spPr>
          <a:xfrm>
            <a:off x="968188" y="1905580"/>
            <a:ext cx="53519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+ Jaarlijks gasverbruik</a:t>
            </a:r>
          </a:p>
          <a:p>
            <a:r>
              <a:rPr lang="nl-NL" sz="2200" dirty="0"/>
              <a:t>+ Verwarmd woonoppervlak</a:t>
            </a:r>
          </a:p>
          <a:p>
            <a:r>
              <a:rPr lang="nl-NL" sz="2200" dirty="0"/>
              <a:t>+ 2,5m2 ruimte op begane grond</a:t>
            </a:r>
          </a:p>
          <a:p>
            <a:r>
              <a:rPr lang="nl-NL" sz="2200" dirty="0"/>
              <a:t>+ Foto’s van de gevels van uw woning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43F14F-C0F0-6119-7903-727EB647A43D}"/>
              </a:ext>
            </a:extLst>
          </p:cNvPr>
          <p:cNvSpPr txBox="1"/>
          <p:nvPr/>
        </p:nvSpPr>
        <p:spPr>
          <a:xfrm rot="21283547">
            <a:off x="5409178" y="1630167"/>
            <a:ext cx="4775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En waarom vragen we dit? Wat gaan we ermee doen?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62E8D153-8532-AD3C-30CE-A97DC9D01194}"/>
              </a:ext>
            </a:extLst>
          </p:cNvPr>
          <p:cNvCxnSpPr>
            <a:cxnSpLocks/>
            <a:stCxn id="8" idx="2"/>
            <a:endCxn id="9" idx="2"/>
          </p:cNvCxnSpPr>
          <p:nvPr/>
        </p:nvCxnSpPr>
        <p:spPr>
          <a:xfrm rot="5400000" flipH="1" flipV="1">
            <a:off x="5196813" y="722470"/>
            <a:ext cx="1077000" cy="4182319"/>
          </a:xfrm>
          <a:prstGeom prst="curvedConnector3">
            <a:avLst>
              <a:gd name="adj1" fmla="val -21226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BEEBD639-210B-F43D-AFF3-AF5AD4E72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3868"/>
            <a:ext cx="1582794" cy="130413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FC84AF4-F4C9-3318-7B93-279F93838082}"/>
              </a:ext>
            </a:extLst>
          </p:cNvPr>
          <p:cNvSpPr txBox="1"/>
          <p:nvPr/>
        </p:nvSpPr>
        <p:spPr>
          <a:xfrm>
            <a:off x="287446" y="3797731"/>
            <a:ext cx="55724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200" dirty="0"/>
              <a:t>Met deze informatie kunnen we een aanvraag voor de offerte bij de leverancier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D9E0007-8A56-CD0E-30E7-D1E30A8ED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032" y="3661717"/>
            <a:ext cx="6529540" cy="271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73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EC2FE-C826-A45E-1D38-C544F69F485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8</a:t>
            </a:fld>
            <a:endParaRPr lang="nl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6D120C-BF73-3371-11F2-BC3B689F0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3868"/>
            <a:ext cx="1582794" cy="13041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B57941-49E2-F922-A0F8-C6C340D077D5}"/>
              </a:ext>
            </a:extLst>
          </p:cNvPr>
          <p:cNvSpPr txBox="1"/>
          <p:nvPr/>
        </p:nvSpPr>
        <p:spPr>
          <a:xfrm>
            <a:off x="968188" y="1011218"/>
            <a:ext cx="10004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/>
              <a:t>Shortlist van leveranciers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609BB4-B366-887E-741E-D073C106F3A1}"/>
              </a:ext>
            </a:extLst>
          </p:cNvPr>
          <p:cNvSpPr txBox="1"/>
          <p:nvPr/>
        </p:nvSpPr>
        <p:spPr>
          <a:xfrm>
            <a:off x="968188" y="1688130"/>
            <a:ext cx="557246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200" dirty="0"/>
              <a:t>+ Team Gasloos</a:t>
            </a:r>
          </a:p>
          <a:p>
            <a:r>
              <a:rPr lang="en-NL" sz="2200" dirty="0"/>
              <a:t>+ Van Niel</a:t>
            </a:r>
          </a:p>
          <a:p>
            <a:endParaRPr lang="en-NL" sz="2200" dirty="0"/>
          </a:p>
          <a:p>
            <a:r>
              <a:rPr lang="en-NL" sz="2200" dirty="0"/>
              <a:t>+ Bronboorders (duratherm, boorbedrijf Enter)</a:t>
            </a:r>
          </a:p>
          <a:p>
            <a:endParaRPr lang="en-NL" sz="2200" dirty="0"/>
          </a:p>
          <a:p>
            <a:r>
              <a:rPr lang="en-NL" sz="2200" dirty="0"/>
              <a:t>+ Fabrikanten van bodemwarmtepompen;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62A4C8-AB18-A548-2AFE-9BA71FA9D3D4}"/>
              </a:ext>
            </a:extLst>
          </p:cNvPr>
          <p:cNvSpPr txBox="1"/>
          <p:nvPr/>
        </p:nvSpPr>
        <p:spPr>
          <a:xfrm>
            <a:off x="1346700" y="4003454"/>
            <a:ext cx="4749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200" dirty="0"/>
              <a:t>+ Nibe</a:t>
            </a:r>
          </a:p>
          <a:p>
            <a:r>
              <a:rPr lang="en-NL" sz="2200" dirty="0"/>
              <a:t>+ Stiebel Eltron</a:t>
            </a:r>
          </a:p>
          <a:p>
            <a:r>
              <a:rPr lang="en-NL" sz="2200" dirty="0"/>
              <a:t>+ Qvantum</a:t>
            </a:r>
          </a:p>
          <a:p>
            <a:endParaRPr lang="en-NL" sz="2200" dirty="0"/>
          </a:p>
        </p:txBody>
      </p:sp>
    </p:spTree>
    <p:extLst>
      <p:ext uri="{BB962C8B-B14F-4D97-AF65-F5344CB8AC3E}">
        <p14:creationId xmlns:p14="http://schemas.microsoft.com/office/powerpoint/2010/main" val="3570429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9D1DB-2F6F-F13A-E3A3-DBC4ABCC3D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E042083-E4E4-BE47-8ED5-303E44413918}" type="slidenum">
              <a:rPr lang="nl-NL" smtClean="0"/>
              <a:t>9</a:t>
            </a:fld>
            <a:endParaRPr lang="nl-NL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5D5418-708C-6BFB-400C-40FB86970B90}"/>
              </a:ext>
            </a:extLst>
          </p:cNvPr>
          <p:cNvSpPr txBox="1"/>
          <p:nvPr/>
        </p:nvSpPr>
        <p:spPr>
          <a:xfrm>
            <a:off x="968188" y="806823"/>
            <a:ext cx="10004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200" b="1" dirty="0"/>
              <a:t>Platform pagina op www.energieke.club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05098A-C54E-66D0-853E-3AF7862DB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409" y="1496060"/>
            <a:ext cx="2627986" cy="53619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B67165-AEB7-39DB-EC1B-09AA57922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967" y="1496059"/>
            <a:ext cx="2792678" cy="536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186096"/>
      </p:ext>
    </p:extLst>
  </p:cSld>
  <p:clrMapOvr>
    <a:masterClrMapping/>
  </p:clrMapOvr>
</p:sld>
</file>

<file path=ppt/theme/theme1.xml><?xml version="1.0" encoding="utf-8"?>
<a:theme xmlns:a="http://schemas.openxmlformats.org/drawingml/2006/main" name="Voorblad">
  <a:themeElements>
    <a:clrScheme name="Energieke Club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FFA9"/>
      </a:accent1>
      <a:accent2>
        <a:srgbClr val="FFFF5B"/>
      </a:accent2>
      <a:accent3>
        <a:srgbClr val="B8A5FF"/>
      </a:accent3>
      <a:accent4>
        <a:srgbClr val="FFC000"/>
      </a:accent4>
      <a:accent5>
        <a:srgbClr val="5B9BD5"/>
      </a:accent5>
      <a:accent6>
        <a:srgbClr val="70AD47"/>
      </a:accent6>
      <a:hlink>
        <a:srgbClr val="00FFA9"/>
      </a:hlink>
      <a:folHlink>
        <a:srgbClr val="FFFF5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622FBDCE-CCF7-C04E-BAF5-F9AF6AEBA66A}" vid="{4BE9D125-F546-F048-A0A8-EB53BAF35ABA}"/>
    </a:ext>
  </a:extLst>
</a:theme>
</file>

<file path=ppt/theme/theme2.xml><?xml version="1.0" encoding="utf-8"?>
<a:theme xmlns:a="http://schemas.openxmlformats.org/drawingml/2006/main" name="1_Kantoorthema">
  <a:themeElements>
    <a:clrScheme name="Energieke Club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FFA9"/>
      </a:accent1>
      <a:accent2>
        <a:srgbClr val="FFFF5B"/>
      </a:accent2>
      <a:accent3>
        <a:srgbClr val="B8A5FF"/>
      </a:accent3>
      <a:accent4>
        <a:srgbClr val="FFC000"/>
      </a:accent4>
      <a:accent5>
        <a:srgbClr val="5B9BD5"/>
      </a:accent5>
      <a:accent6>
        <a:srgbClr val="70AD47"/>
      </a:accent6>
      <a:hlink>
        <a:srgbClr val="00FFA9"/>
      </a:hlink>
      <a:folHlink>
        <a:srgbClr val="FFFF5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622FBDCE-CCF7-C04E-BAF5-F9AF6AEBA66A}" vid="{E3120B14-13AE-9345-BEBA-0137922B0E6F}"/>
    </a:ext>
  </a:extLst>
</a:theme>
</file>

<file path=ppt/theme/theme3.xml><?xml version="1.0" encoding="utf-8"?>
<a:theme xmlns:a="http://schemas.openxmlformats.org/drawingml/2006/main" name="2_Kantoorthema">
  <a:themeElements>
    <a:clrScheme name="Energieke Club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FFA9"/>
      </a:accent1>
      <a:accent2>
        <a:srgbClr val="FFFF5B"/>
      </a:accent2>
      <a:accent3>
        <a:srgbClr val="B8A5FF"/>
      </a:accent3>
      <a:accent4>
        <a:srgbClr val="FFC000"/>
      </a:accent4>
      <a:accent5>
        <a:srgbClr val="5B9BD5"/>
      </a:accent5>
      <a:accent6>
        <a:srgbClr val="70AD47"/>
      </a:accent6>
      <a:hlink>
        <a:srgbClr val="00FFA9"/>
      </a:hlink>
      <a:folHlink>
        <a:srgbClr val="FFFF5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622FBDCE-CCF7-C04E-BAF5-F9AF6AEBA66A}" vid="{430F9427-28DE-8540-B60B-1EC57B7E778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Voorblad</Template>
  <TotalTime>78</TotalTime>
  <Words>577</Words>
  <Application>Microsoft Macintosh PowerPoint</Application>
  <PresentationFormat>Widescreen</PresentationFormat>
  <Paragraphs>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Archivo</vt:lpstr>
      <vt:lpstr>Arial</vt:lpstr>
      <vt:lpstr>Voorblad</vt:lpstr>
      <vt:lpstr>1_Kantoorthema</vt:lpstr>
      <vt:lpstr>2_Kantoorthema</vt:lpstr>
      <vt:lpstr> Welkom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Hebe Diepenmaat</dc:creator>
  <cp:lastModifiedBy>Hebe Diepenmaat</cp:lastModifiedBy>
  <cp:revision>1</cp:revision>
  <dcterms:created xsi:type="dcterms:W3CDTF">2026-06-17T16:24:49Z</dcterms:created>
  <dcterms:modified xsi:type="dcterms:W3CDTF">2026-06-17T17:43:33Z</dcterms:modified>
</cp:coreProperties>
</file>